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8" r:id="rId2"/>
    <p:sldId id="281" r:id="rId3"/>
    <p:sldId id="284" r:id="rId4"/>
    <p:sldId id="285" r:id="rId5"/>
    <p:sldId id="283" r:id="rId6"/>
    <p:sldId id="257" r:id="rId7"/>
    <p:sldId id="258" r:id="rId8"/>
    <p:sldId id="287" r:id="rId9"/>
    <p:sldId id="289" r:id="rId10"/>
    <p:sldId id="277" r:id="rId11"/>
    <p:sldId id="290" r:id="rId12"/>
    <p:sldId id="292" r:id="rId13"/>
    <p:sldId id="291" r:id="rId14"/>
    <p:sldId id="288" r:id="rId15"/>
    <p:sldId id="259" r:id="rId16"/>
    <p:sldId id="260" r:id="rId17"/>
    <p:sldId id="263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4FE"/>
    <a:srgbClr val="8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4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6C839-D31C-4734-849E-530CEE957CF6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5BE56-BC43-4291-B889-97CF72BA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5960-BC84-4DE7-B88F-1E5A97FA1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46B2-15F3-4068-9062-E49B0339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3687-1048-47E2-B9DB-7FC7B6780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7637-CB4B-4A9E-B4A7-3FBC129B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33C4-E9A0-46F0-901C-AAD6617E5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A6D3-D921-41BD-BD09-B54A760E9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09F2-3C69-496B-8165-252D260F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4EB0-8052-4536-9ED0-E345BA06F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D20DF-1B85-4ABF-8B40-2DFDFEC2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1136-3A8E-44FE-9403-31495A712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E993-7428-4A05-8069-0C107A1E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CFF910B-5529-48D5-ABB4-FA6B7E39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IGQmdoK_Zf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eirdoptics.com/ball-shadow-illusio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62200"/>
            <a:ext cx="8229600" cy="1554163"/>
          </a:xfrm>
        </p:spPr>
        <p:txBody>
          <a:bodyPr/>
          <a:lstStyle/>
          <a:p>
            <a:pPr eaLnBrk="1" hangingPunct="1"/>
            <a:r>
              <a:rPr lang="en-US" dirty="0" smtClean="0"/>
              <a:t>Sensation and Perception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486400"/>
          </a:xfrm>
          <a:solidFill>
            <a:schemeClr val="bg1">
              <a:alpha val="39999"/>
            </a:schemeClr>
          </a:solidFill>
          <a:ln w="38100">
            <a:solidFill>
              <a:srgbClr val="6699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Arocdnicg to rsceearch at Cmabrigde </a:t>
            </a:r>
          </a:p>
          <a:p>
            <a:pPr eaLnBrk="1" hangingPunct="1">
              <a:buFontTx/>
              <a:buNone/>
            </a:pPr>
            <a:r>
              <a:rPr lang="en-US" smtClean="0"/>
              <a:t>Uinervtisy, it deosn’t mttaer in waht oredr</a:t>
            </a:r>
          </a:p>
          <a:p>
            <a:pPr eaLnBrk="1" hangingPunct="1">
              <a:buFontTx/>
              <a:buNone/>
            </a:pPr>
            <a:r>
              <a:rPr lang="en-US" smtClean="0"/>
              <a:t>the ltteers in a wrod are, the olny</a:t>
            </a:r>
          </a:p>
          <a:p>
            <a:pPr eaLnBrk="1" hangingPunct="1">
              <a:buFontTx/>
              <a:buNone/>
            </a:pPr>
            <a:r>
              <a:rPr lang="en-US" smtClean="0"/>
              <a:t>iprmoatnt tihng is taht the frist and lsat</a:t>
            </a:r>
          </a:p>
          <a:p>
            <a:pPr eaLnBrk="1" hangingPunct="1">
              <a:buFontTx/>
              <a:buNone/>
            </a:pPr>
            <a:r>
              <a:rPr lang="en-US" smtClean="0"/>
              <a:t>ltteer are in the rghit pcale. The rset can</a:t>
            </a:r>
          </a:p>
          <a:p>
            <a:pPr eaLnBrk="1" hangingPunct="1">
              <a:buFontTx/>
              <a:buNone/>
            </a:pPr>
            <a:r>
              <a:rPr lang="en-US" smtClean="0"/>
              <a:t>be a toatl mses and you can sitll raed it</a:t>
            </a:r>
          </a:p>
          <a:p>
            <a:pPr eaLnBrk="1" hangingPunct="1">
              <a:buFontTx/>
              <a:buNone/>
            </a:pPr>
            <a:r>
              <a:rPr lang="en-US" smtClean="0"/>
              <a:t>wouthit pobelrm. Tihs is buseace the</a:t>
            </a:r>
          </a:p>
          <a:p>
            <a:pPr eaLnBrk="1" hangingPunct="1">
              <a:buFontTx/>
              <a:buNone/>
            </a:pPr>
            <a:r>
              <a:rPr lang="en-US" smtClean="0"/>
              <a:t>huamn mnid deos not raed ervey lteter by</a:t>
            </a:r>
          </a:p>
          <a:p>
            <a:pPr eaLnBrk="1" hangingPunct="1">
              <a:buFontTx/>
              <a:buNone/>
            </a:pPr>
            <a:r>
              <a:rPr lang="en-US" smtClean="0"/>
              <a:t>istlef, but the wrod as a wlohe.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r>
              <a:rPr lang="en-US" dirty="0" smtClean="0"/>
              <a:t>Biases in perception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Activity 5.13</a:t>
            </a:r>
            <a:br>
              <a:rPr lang="en-US" sz="2000" dirty="0" smtClean="0"/>
            </a:br>
            <a:r>
              <a:rPr lang="en-US" sz="2000" dirty="0" smtClean="0"/>
              <a:t>Activity 5.18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807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1600" y="76200"/>
            <a:ext cx="6629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8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990600" y="1219200"/>
            <a:ext cx="220980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1219200"/>
            <a:ext cx="304800" cy="1295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3352800"/>
            <a:ext cx="3810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71600" y="3962400"/>
            <a:ext cx="8382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514600"/>
            <a:ext cx="762000" cy="838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09800" y="3352800"/>
            <a:ext cx="1447800" cy="1752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396240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4191000"/>
            <a:ext cx="0" cy="609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265139" y="1291960"/>
            <a:ext cx="3456929" cy="3481123"/>
          </a:xfrm>
          <a:custGeom>
            <a:avLst/>
            <a:gdLst>
              <a:gd name="connsiteX0" fmla="*/ 703861 w 3456929"/>
              <a:gd name="connsiteY0" fmla="*/ 1438540 h 3481123"/>
              <a:gd name="connsiteX1" fmla="*/ 206444 w 3456929"/>
              <a:gd name="connsiteY1" fmla="*/ 1311540 h 3481123"/>
              <a:gd name="connsiteX2" fmla="*/ 15944 w 3456929"/>
              <a:gd name="connsiteY2" fmla="*/ 1015207 h 3481123"/>
              <a:gd name="connsiteX3" fmla="*/ 37111 w 3456929"/>
              <a:gd name="connsiteY3" fmla="*/ 665957 h 3481123"/>
              <a:gd name="connsiteX4" fmla="*/ 248778 w 3456929"/>
              <a:gd name="connsiteY4" fmla="*/ 200290 h 3481123"/>
              <a:gd name="connsiteX5" fmla="*/ 735611 w 3456929"/>
              <a:gd name="connsiteY5" fmla="*/ 62707 h 3481123"/>
              <a:gd name="connsiteX6" fmla="*/ 1476444 w 3456929"/>
              <a:gd name="connsiteY6" fmla="*/ 9790 h 3481123"/>
              <a:gd name="connsiteX7" fmla="*/ 1698694 w 3456929"/>
              <a:gd name="connsiteY7" fmla="*/ 253207 h 3481123"/>
              <a:gd name="connsiteX8" fmla="*/ 2090278 w 3456929"/>
              <a:gd name="connsiteY8" fmla="*/ 581290 h 3481123"/>
              <a:gd name="connsiteX9" fmla="*/ 2079694 w 3456929"/>
              <a:gd name="connsiteY9" fmla="*/ 930540 h 3481123"/>
              <a:gd name="connsiteX10" fmla="*/ 2132611 w 3456929"/>
              <a:gd name="connsiteY10" fmla="*/ 1427957 h 3481123"/>
              <a:gd name="connsiteX11" fmla="*/ 2503028 w 3456929"/>
              <a:gd name="connsiteY11" fmla="*/ 1607873 h 3481123"/>
              <a:gd name="connsiteX12" fmla="*/ 2831111 w 3456929"/>
              <a:gd name="connsiteY12" fmla="*/ 1449123 h 3481123"/>
              <a:gd name="connsiteX13" fmla="*/ 3159194 w 3456929"/>
              <a:gd name="connsiteY13" fmla="*/ 1427957 h 3481123"/>
              <a:gd name="connsiteX14" fmla="*/ 3423778 w 3456929"/>
              <a:gd name="connsiteY14" fmla="*/ 1671373 h 3481123"/>
              <a:gd name="connsiteX15" fmla="*/ 3444944 w 3456929"/>
              <a:gd name="connsiteY15" fmla="*/ 1999457 h 3481123"/>
              <a:gd name="connsiteX16" fmla="*/ 3349694 w 3456929"/>
              <a:gd name="connsiteY16" fmla="*/ 2211123 h 3481123"/>
              <a:gd name="connsiteX17" fmla="*/ 3148611 w 3456929"/>
              <a:gd name="connsiteY17" fmla="*/ 2253457 h 3481123"/>
              <a:gd name="connsiteX18" fmla="*/ 2831111 w 3456929"/>
              <a:gd name="connsiteY18" fmla="*/ 2211123 h 3481123"/>
              <a:gd name="connsiteX19" fmla="*/ 2651194 w 3456929"/>
              <a:gd name="connsiteY19" fmla="*/ 2137040 h 3481123"/>
              <a:gd name="connsiteX20" fmla="*/ 2407778 w 3456929"/>
              <a:gd name="connsiteY20" fmla="*/ 2232290 h 3481123"/>
              <a:gd name="connsiteX21" fmla="*/ 2376028 w 3456929"/>
              <a:gd name="connsiteY21" fmla="*/ 2486290 h 3481123"/>
              <a:gd name="connsiteX22" fmla="*/ 2492444 w 3456929"/>
              <a:gd name="connsiteY22" fmla="*/ 2761457 h 3481123"/>
              <a:gd name="connsiteX23" fmla="*/ 2788778 w 3456929"/>
              <a:gd name="connsiteY23" fmla="*/ 2846123 h 3481123"/>
              <a:gd name="connsiteX24" fmla="*/ 2968694 w 3456929"/>
              <a:gd name="connsiteY24" fmla="*/ 3057790 h 3481123"/>
              <a:gd name="connsiteX25" fmla="*/ 2968694 w 3456929"/>
              <a:gd name="connsiteY25" fmla="*/ 3311790 h 3481123"/>
              <a:gd name="connsiteX26" fmla="*/ 2661778 w 3456929"/>
              <a:gd name="connsiteY26" fmla="*/ 3481123 h 3481123"/>
              <a:gd name="connsiteX27" fmla="*/ 2270194 w 3456929"/>
              <a:gd name="connsiteY27" fmla="*/ 3481123 h 3481123"/>
              <a:gd name="connsiteX28" fmla="*/ 1931528 w 3456929"/>
              <a:gd name="connsiteY28" fmla="*/ 3311790 h 3481123"/>
              <a:gd name="connsiteX29" fmla="*/ 1931528 w 3456929"/>
              <a:gd name="connsiteY29" fmla="*/ 3184790 h 3481123"/>
              <a:gd name="connsiteX30" fmla="*/ 1825694 w 3456929"/>
              <a:gd name="connsiteY30" fmla="*/ 3026040 h 3481123"/>
              <a:gd name="connsiteX31" fmla="*/ 1688111 w 3456929"/>
              <a:gd name="connsiteY31" fmla="*/ 2951957 h 3481123"/>
              <a:gd name="connsiteX32" fmla="*/ 1603444 w 3456929"/>
              <a:gd name="connsiteY32" fmla="*/ 2941373 h 3481123"/>
              <a:gd name="connsiteX33" fmla="*/ 1434111 w 3456929"/>
              <a:gd name="connsiteY33" fmla="*/ 2920207 h 3481123"/>
              <a:gd name="connsiteX34" fmla="*/ 1201278 w 3456929"/>
              <a:gd name="connsiteY34" fmla="*/ 2941373 h 3481123"/>
              <a:gd name="connsiteX35" fmla="*/ 1021361 w 3456929"/>
              <a:gd name="connsiteY35" fmla="*/ 2973123 h 3481123"/>
              <a:gd name="connsiteX36" fmla="*/ 968444 w 3456929"/>
              <a:gd name="connsiteY36" fmla="*/ 2973123 h 3481123"/>
              <a:gd name="connsiteX37" fmla="*/ 682694 w 3456929"/>
              <a:gd name="connsiteY37" fmla="*/ 2973123 h 34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56929" h="3481123">
                <a:moveTo>
                  <a:pt x="703861" y="1438540"/>
                </a:moveTo>
                <a:cubicBezTo>
                  <a:pt x="512479" y="1410317"/>
                  <a:pt x="321097" y="1382095"/>
                  <a:pt x="206444" y="1311540"/>
                </a:cubicBezTo>
                <a:cubicBezTo>
                  <a:pt x="91791" y="1240985"/>
                  <a:pt x="44166" y="1122804"/>
                  <a:pt x="15944" y="1015207"/>
                </a:cubicBezTo>
                <a:cubicBezTo>
                  <a:pt x="-12278" y="907610"/>
                  <a:pt x="-1695" y="801776"/>
                  <a:pt x="37111" y="665957"/>
                </a:cubicBezTo>
                <a:cubicBezTo>
                  <a:pt x="75917" y="530138"/>
                  <a:pt x="132361" y="300832"/>
                  <a:pt x="248778" y="200290"/>
                </a:cubicBezTo>
                <a:cubicBezTo>
                  <a:pt x="365195" y="99748"/>
                  <a:pt x="531000" y="94457"/>
                  <a:pt x="735611" y="62707"/>
                </a:cubicBezTo>
                <a:cubicBezTo>
                  <a:pt x="940222" y="30957"/>
                  <a:pt x="1315930" y="-21960"/>
                  <a:pt x="1476444" y="9790"/>
                </a:cubicBezTo>
                <a:cubicBezTo>
                  <a:pt x="1636958" y="41540"/>
                  <a:pt x="1596388" y="157957"/>
                  <a:pt x="1698694" y="253207"/>
                </a:cubicBezTo>
                <a:cubicBezTo>
                  <a:pt x="1801000" y="348457"/>
                  <a:pt x="2026778" y="468401"/>
                  <a:pt x="2090278" y="581290"/>
                </a:cubicBezTo>
                <a:cubicBezTo>
                  <a:pt x="2153778" y="694179"/>
                  <a:pt x="2072639" y="789429"/>
                  <a:pt x="2079694" y="930540"/>
                </a:cubicBezTo>
                <a:cubicBezTo>
                  <a:pt x="2086749" y="1071651"/>
                  <a:pt x="2062055" y="1315068"/>
                  <a:pt x="2132611" y="1427957"/>
                </a:cubicBezTo>
                <a:cubicBezTo>
                  <a:pt x="2203167" y="1540846"/>
                  <a:pt x="2386611" y="1604345"/>
                  <a:pt x="2503028" y="1607873"/>
                </a:cubicBezTo>
                <a:cubicBezTo>
                  <a:pt x="2619445" y="1611401"/>
                  <a:pt x="2721750" y="1479109"/>
                  <a:pt x="2831111" y="1449123"/>
                </a:cubicBezTo>
                <a:cubicBezTo>
                  <a:pt x="2940472" y="1419137"/>
                  <a:pt x="3060416" y="1390915"/>
                  <a:pt x="3159194" y="1427957"/>
                </a:cubicBezTo>
                <a:cubicBezTo>
                  <a:pt x="3257972" y="1464999"/>
                  <a:pt x="3376153" y="1576123"/>
                  <a:pt x="3423778" y="1671373"/>
                </a:cubicBezTo>
                <a:cubicBezTo>
                  <a:pt x="3471403" y="1766623"/>
                  <a:pt x="3457291" y="1909499"/>
                  <a:pt x="3444944" y="1999457"/>
                </a:cubicBezTo>
                <a:cubicBezTo>
                  <a:pt x="3432597" y="2089415"/>
                  <a:pt x="3399083" y="2168790"/>
                  <a:pt x="3349694" y="2211123"/>
                </a:cubicBezTo>
                <a:cubicBezTo>
                  <a:pt x="3300305" y="2253456"/>
                  <a:pt x="3235041" y="2253457"/>
                  <a:pt x="3148611" y="2253457"/>
                </a:cubicBezTo>
                <a:cubicBezTo>
                  <a:pt x="3062181" y="2253457"/>
                  <a:pt x="2914014" y="2230526"/>
                  <a:pt x="2831111" y="2211123"/>
                </a:cubicBezTo>
                <a:cubicBezTo>
                  <a:pt x="2748208" y="2191720"/>
                  <a:pt x="2721749" y="2133512"/>
                  <a:pt x="2651194" y="2137040"/>
                </a:cubicBezTo>
                <a:cubicBezTo>
                  <a:pt x="2580639" y="2140568"/>
                  <a:pt x="2453639" y="2174082"/>
                  <a:pt x="2407778" y="2232290"/>
                </a:cubicBezTo>
                <a:cubicBezTo>
                  <a:pt x="2361917" y="2290498"/>
                  <a:pt x="2361917" y="2398096"/>
                  <a:pt x="2376028" y="2486290"/>
                </a:cubicBezTo>
                <a:cubicBezTo>
                  <a:pt x="2390139" y="2574484"/>
                  <a:pt x="2423652" y="2701485"/>
                  <a:pt x="2492444" y="2761457"/>
                </a:cubicBezTo>
                <a:cubicBezTo>
                  <a:pt x="2561236" y="2821429"/>
                  <a:pt x="2709403" y="2796734"/>
                  <a:pt x="2788778" y="2846123"/>
                </a:cubicBezTo>
                <a:cubicBezTo>
                  <a:pt x="2868153" y="2895512"/>
                  <a:pt x="2938708" y="2980179"/>
                  <a:pt x="2968694" y="3057790"/>
                </a:cubicBezTo>
                <a:cubicBezTo>
                  <a:pt x="2998680" y="3135401"/>
                  <a:pt x="3019847" y="3241235"/>
                  <a:pt x="2968694" y="3311790"/>
                </a:cubicBezTo>
                <a:cubicBezTo>
                  <a:pt x="2917541" y="3382345"/>
                  <a:pt x="2778195" y="3452901"/>
                  <a:pt x="2661778" y="3481123"/>
                </a:cubicBezTo>
                <a:cubicBezTo>
                  <a:pt x="2545361" y="3509345"/>
                  <a:pt x="2391902" y="3509345"/>
                  <a:pt x="2270194" y="3481123"/>
                </a:cubicBezTo>
                <a:cubicBezTo>
                  <a:pt x="2148486" y="3452901"/>
                  <a:pt x="1987972" y="3361179"/>
                  <a:pt x="1931528" y="3311790"/>
                </a:cubicBezTo>
                <a:cubicBezTo>
                  <a:pt x="1875084" y="3262401"/>
                  <a:pt x="1949167" y="3232415"/>
                  <a:pt x="1931528" y="3184790"/>
                </a:cubicBezTo>
                <a:cubicBezTo>
                  <a:pt x="1913889" y="3137165"/>
                  <a:pt x="1866263" y="3064845"/>
                  <a:pt x="1825694" y="3026040"/>
                </a:cubicBezTo>
                <a:cubicBezTo>
                  <a:pt x="1785125" y="2987235"/>
                  <a:pt x="1725153" y="2966068"/>
                  <a:pt x="1688111" y="2951957"/>
                </a:cubicBezTo>
                <a:cubicBezTo>
                  <a:pt x="1651069" y="2937846"/>
                  <a:pt x="1603444" y="2941373"/>
                  <a:pt x="1603444" y="2941373"/>
                </a:cubicBezTo>
                <a:cubicBezTo>
                  <a:pt x="1561111" y="2936081"/>
                  <a:pt x="1501139" y="2920207"/>
                  <a:pt x="1434111" y="2920207"/>
                </a:cubicBezTo>
                <a:cubicBezTo>
                  <a:pt x="1367083" y="2920207"/>
                  <a:pt x="1270070" y="2932554"/>
                  <a:pt x="1201278" y="2941373"/>
                </a:cubicBezTo>
                <a:cubicBezTo>
                  <a:pt x="1132486" y="2950192"/>
                  <a:pt x="1060167" y="2967831"/>
                  <a:pt x="1021361" y="2973123"/>
                </a:cubicBezTo>
                <a:cubicBezTo>
                  <a:pt x="982555" y="2978415"/>
                  <a:pt x="968444" y="2973123"/>
                  <a:pt x="968444" y="2973123"/>
                </a:cubicBezTo>
                <a:lnTo>
                  <a:pt x="682694" y="2973123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545616" y="2730500"/>
            <a:ext cx="391634" cy="508000"/>
          </a:xfrm>
          <a:custGeom>
            <a:avLst/>
            <a:gdLst>
              <a:gd name="connsiteX0" fmla="*/ 391634 w 391634"/>
              <a:gd name="connsiteY0" fmla="*/ 0 h 508000"/>
              <a:gd name="connsiteX1" fmla="*/ 338717 w 391634"/>
              <a:gd name="connsiteY1" fmla="*/ 190500 h 508000"/>
              <a:gd name="connsiteX2" fmla="*/ 127051 w 391634"/>
              <a:gd name="connsiteY2" fmla="*/ 190500 h 508000"/>
              <a:gd name="connsiteX3" fmla="*/ 52967 w 391634"/>
              <a:gd name="connsiteY3" fmla="*/ 211667 h 508000"/>
              <a:gd name="connsiteX4" fmla="*/ 51 w 391634"/>
              <a:gd name="connsiteY4" fmla="*/ 328083 h 508000"/>
              <a:gd name="connsiteX5" fmla="*/ 42384 w 391634"/>
              <a:gd name="connsiteY5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634" h="508000">
                <a:moveTo>
                  <a:pt x="391634" y="0"/>
                </a:moveTo>
                <a:cubicBezTo>
                  <a:pt x="387224" y="79375"/>
                  <a:pt x="382814" y="158750"/>
                  <a:pt x="338717" y="190500"/>
                </a:cubicBezTo>
                <a:cubicBezTo>
                  <a:pt x="294620" y="222250"/>
                  <a:pt x="174676" y="186972"/>
                  <a:pt x="127051" y="190500"/>
                </a:cubicBezTo>
                <a:cubicBezTo>
                  <a:pt x="79426" y="194028"/>
                  <a:pt x="74134" y="188737"/>
                  <a:pt x="52967" y="211667"/>
                </a:cubicBezTo>
                <a:cubicBezTo>
                  <a:pt x="31800" y="234598"/>
                  <a:pt x="1815" y="278694"/>
                  <a:pt x="51" y="328083"/>
                </a:cubicBezTo>
                <a:cubicBezTo>
                  <a:pt x="-1713" y="377472"/>
                  <a:pt x="42384" y="508000"/>
                  <a:pt x="42384" y="50800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30769" y="3227351"/>
            <a:ext cx="506481" cy="1050676"/>
          </a:xfrm>
          <a:custGeom>
            <a:avLst/>
            <a:gdLst>
              <a:gd name="connsiteX0" fmla="*/ 506481 w 506481"/>
              <a:gd name="connsiteY0" fmla="*/ 1027149 h 1050676"/>
              <a:gd name="connsiteX1" fmla="*/ 326564 w 506481"/>
              <a:gd name="connsiteY1" fmla="*/ 1037732 h 1050676"/>
              <a:gd name="connsiteX2" fmla="*/ 125481 w 506481"/>
              <a:gd name="connsiteY2" fmla="*/ 1037732 h 1050676"/>
              <a:gd name="connsiteX3" fmla="*/ 9064 w 506481"/>
              <a:gd name="connsiteY3" fmla="*/ 868399 h 1050676"/>
              <a:gd name="connsiteX4" fmla="*/ 19648 w 506481"/>
              <a:gd name="connsiteY4" fmla="*/ 667316 h 1050676"/>
              <a:gd name="connsiteX5" fmla="*/ 114898 w 506481"/>
              <a:gd name="connsiteY5" fmla="*/ 508566 h 1050676"/>
              <a:gd name="connsiteX6" fmla="*/ 294814 w 506481"/>
              <a:gd name="connsiteY6" fmla="*/ 423899 h 1050676"/>
              <a:gd name="connsiteX7" fmla="*/ 442981 w 506481"/>
              <a:gd name="connsiteY7" fmla="*/ 370982 h 1050676"/>
              <a:gd name="connsiteX8" fmla="*/ 464148 w 506481"/>
              <a:gd name="connsiteY8" fmla="*/ 243982 h 1050676"/>
              <a:gd name="connsiteX9" fmla="*/ 421814 w 506481"/>
              <a:gd name="connsiteY9" fmla="*/ 169899 h 1050676"/>
              <a:gd name="connsiteX10" fmla="*/ 368898 w 506481"/>
              <a:gd name="connsiteY10" fmla="*/ 148732 h 1050676"/>
              <a:gd name="connsiteX11" fmla="*/ 305398 w 506481"/>
              <a:gd name="connsiteY11" fmla="*/ 53482 h 1050676"/>
              <a:gd name="connsiteX12" fmla="*/ 263064 w 506481"/>
              <a:gd name="connsiteY12" fmla="*/ 53482 h 1050676"/>
              <a:gd name="connsiteX13" fmla="*/ 220731 w 506481"/>
              <a:gd name="connsiteY13" fmla="*/ 32316 h 1050676"/>
              <a:gd name="connsiteX14" fmla="*/ 178398 w 506481"/>
              <a:gd name="connsiteY14" fmla="*/ 566 h 1050676"/>
              <a:gd name="connsiteX15" fmla="*/ 157231 w 506481"/>
              <a:gd name="connsiteY15" fmla="*/ 11149 h 105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6481" h="1050676">
                <a:moveTo>
                  <a:pt x="506481" y="1027149"/>
                </a:moveTo>
                <a:cubicBezTo>
                  <a:pt x="448272" y="1031558"/>
                  <a:pt x="390064" y="1035968"/>
                  <a:pt x="326564" y="1037732"/>
                </a:cubicBezTo>
                <a:cubicBezTo>
                  <a:pt x="263064" y="1039496"/>
                  <a:pt x="178398" y="1065954"/>
                  <a:pt x="125481" y="1037732"/>
                </a:cubicBezTo>
                <a:cubicBezTo>
                  <a:pt x="72564" y="1009510"/>
                  <a:pt x="26703" y="930135"/>
                  <a:pt x="9064" y="868399"/>
                </a:cubicBezTo>
                <a:cubicBezTo>
                  <a:pt x="-8575" y="806663"/>
                  <a:pt x="2009" y="727288"/>
                  <a:pt x="19648" y="667316"/>
                </a:cubicBezTo>
                <a:cubicBezTo>
                  <a:pt x="37287" y="607344"/>
                  <a:pt x="69037" y="549135"/>
                  <a:pt x="114898" y="508566"/>
                </a:cubicBezTo>
                <a:cubicBezTo>
                  <a:pt x="160759" y="467997"/>
                  <a:pt x="240133" y="446830"/>
                  <a:pt x="294814" y="423899"/>
                </a:cubicBezTo>
                <a:cubicBezTo>
                  <a:pt x="349494" y="400968"/>
                  <a:pt x="414759" y="400968"/>
                  <a:pt x="442981" y="370982"/>
                </a:cubicBezTo>
                <a:cubicBezTo>
                  <a:pt x="471203" y="340996"/>
                  <a:pt x="467676" y="277496"/>
                  <a:pt x="464148" y="243982"/>
                </a:cubicBezTo>
                <a:cubicBezTo>
                  <a:pt x="460620" y="210468"/>
                  <a:pt x="437689" y="185774"/>
                  <a:pt x="421814" y="169899"/>
                </a:cubicBezTo>
                <a:cubicBezTo>
                  <a:pt x="405939" y="154024"/>
                  <a:pt x="388301" y="168135"/>
                  <a:pt x="368898" y="148732"/>
                </a:cubicBezTo>
                <a:cubicBezTo>
                  <a:pt x="349495" y="129329"/>
                  <a:pt x="323037" y="69357"/>
                  <a:pt x="305398" y="53482"/>
                </a:cubicBezTo>
                <a:cubicBezTo>
                  <a:pt x="287759" y="37607"/>
                  <a:pt x="277175" y="57010"/>
                  <a:pt x="263064" y="53482"/>
                </a:cubicBezTo>
                <a:cubicBezTo>
                  <a:pt x="248953" y="49954"/>
                  <a:pt x="234842" y="41135"/>
                  <a:pt x="220731" y="32316"/>
                </a:cubicBezTo>
                <a:cubicBezTo>
                  <a:pt x="206620" y="23497"/>
                  <a:pt x="188981" y="4094"/>
                  <a:pt x="178398" y="566"/>
                </a:cubicBezTo>
                <a:cubicBezTo>
                  <a:pt x="167815" y="-2962"/>
                  <a:pt x="157231" y="11149"/>
                  <a:pt x="157231" y="11149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8200" y="381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304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6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4876800" cy="596900"/>
          </a:xfrm>
        </p:spPr>
        <p:txBody>
          <a:bodyPr/>
          <a:lstStyle/>
          <a:p>
            <a:r>
              <a:rPr lang="en-US" sz="2800" dirty="0" smtClean="0"/>
              <a:t>Culture and Perception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008313" cy="4691063"/>
          </a:xfrm>
        </p:spPr>
        <p:txBody>
          <a:bodyPr/>
          <a:lstStyle/>
          <a:p>
            <a:r>
              <a:rPr lang="en-US" sz="2400" dirty="0"/>
              <a:t>A study conducted in Kenya showed that the villagers could not interpret it in that way. As far as they were concerned the picture showed either a very big man or a very small rhino. </a:t>
            </a:r>
          </a:p>
          <a:p>
            <a:endParaRPr lang="en-US" dirty="0"/>
          </a:p>
        </p:txBody>
      </p:sp>
      <p:pic>
        <p:nvPicPr>
          <p:cNvPr id="5" name="Picture 2" descr="http://www.cultsock.ndirect.co.uk/MUHome/cshtml/gfx/illusions/rhino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80555" b="-80555"/>
          <a:stretch>
            <a:fillRect/>
          </a:stretch>
        </p:blipFill>
        <p:spPr bwMode="auto">
          <a:xfrm>
            <a:off x="3352800" y="273050"/>
            <a:ext cx="5638800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27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Gill Sans MT" pitchFamily="34" charset="0"/>
              </a:rPr>
              <a:t>Subliminal Perceptions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5181600"/>
          </a:xfrm>
          <a:solidFill>
            <a:srgbClr val="FFFFFF">
              <a:alpha val="54117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Gill Sans MT" pitchFamily="34" charset="0"/>
              </a:rPr>
              <a:t>Weak stimuli, unaware of the sensations being stimulated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Gill Sans MT" pitchFamily="34" charset="0"/>
              </a:rPr>
              <a:t>Backward messages in songs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Gill Sans MT" pitchFamily="34" charset="0"/>
              </a:rPr>
              <a:t>Flashing images in commercials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Gill Sans MT" pitchFamily="34" charset="0"/>
              </a:rPr>
              <a:t>Sound clips just below our typical threshold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Gill Sans MT" pitchFamily="34" charset="0"/>
              </a:rPr>
              <a:t>Subliminal messages in movie theaters, audience was not aware of seeing them.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6800" y="941388"/>
            <a:ext cx="7086600" cy="3935412"/>
          </a:xfrm>
          <a:prstGeom prst="rect">
            <a:avLst/>
          </a:prstGeom>
          <a:solidFill>
            <a:srgbClr val="FFFFFF">
              <a:alpha val="5215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Gill Sans MT" pitchFamily="34" charset="0"/>
              </a:rPr>
              <a:t>Attributes that impact success of  subliminal stimulation. 		</a:t>
            </a:r>
          </a:p>
          <a:p>
            <a:endParaRPr lang="en-US" sz="2800" b="1">
              <a:latin typeface="Gill Sans MT" pitchFamily="34" charset="0"/>
            </a:endParaRPr>
          </a:p>
          <a:p>
            <a:pPr lvl="1">
              <a:buFontTx/>
              <a:buChar char="•"/>
            </a:pPr>
            <a:r>
              <a:rPr lang="en-US" sz="2800" b="1">
                <a:latin typeface="Gill Sans MT" pitchFamily="34" charset="0"/>
              </a:rPr>
              <a:t>Strength					</a:t>
            </a:r>
          </a:p>
          <a:p>
            <a:pPr lvl="1">
              <a:buFontTx/>
              <a:buChar char="•"/>
            </a:pPr>
            <a:r>
              <a:rPr lang="en-US" sz="2800" b="1">
                <a:latin typeface="Gill Sans MT" pitchFamily="34" charset="0"/>
              </a:rPr>
              <a:t>Speed						</a:t>
            </a:r>
          </a:p>
          <a:p>
            <a:pPr lvl="1">
              <a:buFontTx/>
              <a:buChar char="•"/>
            </a:pPr>
            <a:r>
              <a:rPr lang="en-US" sz="2800" b="1">
                <a:latin typeface="Gill Sans MT" pitchFamily="34" charset="0"/>
              </a:rPr>
              <a:t>Nature of the stimulation immediately after	</a:t>
            </a:r>
          </a:p>
          <a:p>
            <a:pPr lvl="1">
              <a:buFontTx/>
              <a:buChar char="•"/>
            </a:pPr>
            <a:r>
              <a:rPr lang="en-US" sz="2800" b="1">
                <a:latin typeface="Gill Sans MT" pitchFamily="34" charset="0"/>
              </a:rPr>
              <a:t>General train of thought of the viewer</a:t>
            </a:r>
          </a:p>
          <a:p>
            <a:pPr lvl="1">
              <a:buFontTx/>
              <a:buChar char="•"/>
            </a:pPr>
            <a:endParaRPr lang="en-US" sz="2800" b="1"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Attention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077200" cy="5334000"/>
          </a:xfrm>
          <a:solidFill>
            <a:schemeClr val="bg1">
              <a:alpha val="43137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Can not/do not react to all stimuli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Perception = what we pay attention to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We pay attention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Intensity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Contrast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Novelty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Repetition.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Tahoma" charset="0"/>
                <a:cs typeface="+mj-cs"/>
              </a:rPr>
              <a:t>Attention of Individuals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001000" cy="5105400"/>
          </a:xfrm>
          <a:solidFill>
            <a:srgbClr val="FFFFFF">
              <a:alpha val="5294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Tahoma" charset="0"/>
                <a:cs typeface="+mn-cs"/>
              </a:rPr>
              <a:t>Present condition</a:t>
            </a:r>
          </a:p>
          <a:p>
            <a:pPr eaLnBrk="1" hangingPunct="1">
              <a:defRPr/>
            </a:pPr>
            <a:r>
              <a:rPr lang="en-US" b="1">
                <a:latin typeface="Tahoma" charset="0"/>
                <a:cs typeface="+mn-cs"/>
              </a:rPr>
              <a:t>Trends</a:t>
            </a:r>
          </a:p>
          <a:p>
            <a:pPr lvl="1" eaLnBrk="1" hangingPunct="1">
              <a:defRPr/>
            </a:pPr>
            <a:r>
              <a:rPr lang="en-US" b="1">
                <a:latin typeface="Tahoma" charset="0"/>
              </a:rPr>
              <a:t>Needs</a:t>
            </a:r>
          </a:p>
          <a:p>
            <a:pPr lvl="1" eaLnBrk="1" hangingPunct="1">
              <a:defRPr/>
            </a:pPr>
            <a:r>
              <a:rPr lang="en-US" b="1">
                <a:latin typeface="Tahoma" charset="0"/>
              </a:rPr>
              <a:t>Attitudes</a:t>
            </a:r>
          </a:p>
          <a:p>
            <a:pPr lvl="1" eaLnBrk="1" hangingPunct="1">
              <a:defRPr/>
            </a:pPr>
            <a:r>
              <a:rPr lang="en-US" b="1">
                <a:latin typeface="Tahoma" charset="0"/>
              </a:rPr>
              <a:t>Expectations</a:t>
            </a:r>
          </a:p>
          <a:p>
            <a:pPr lvl="1" eaLnBrk="1" hangingPunct="1">
              <a:defRPr/>
            </a:pPr>
            <a:r>
              <a:rPr lang="en-US" b="1">
                <a:latin typeface="Tahoma" charset="0"/>
              </a:rPr>
              <a:t>Motives</a:t>
            </a:r>
          </a:p>
          <a:p>
            <a:pPr lvl="1" eaLnBrk="1" hangingPunct="1">
              <a:defRPr/>
            </a:pPr>
            <a:r>
              <a:rPr lang="en-US" b="1">
                <a:latin typeface="Tahoma" charset="0"/>
              </a:rPr>
              <a:t>past experiences</a:t>
            </a:r>
          </a:p>
          <a:p>
            <a:pPr eaLnBrk="1" hangingPunct="1">
              <a:defRPr/>
            </a:pPr>
            <a:r>
              <a:rPr lang="en-US" b="1">
                <a:latin typeface="Tahoma" charset="0"/>
                <a:cs typeface="+mn-cs"/>
              </a:rPr>
              <a:t>Once attention is focus on stimulus, stimulus will retain 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9970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905000" y="2286000"/>
            <a:ext cx="5334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View Elevator clip</a:t>
            </a:r>
          </a:p>
          <a:p>
            <a:pPr algn="ctr" eaLnBrk="1" hangingPunct="1"/>
            <a:endParaRPr lang="en-US" sz="3200"/>
          </a:p>
          <a:p>
            <a:pPr algn="ctr" eaLnBrk="1" hangingPunct="1"/>
            <a:r>
              <a:rPr lang="en-US" sz="3200">
                <a:hlinkClick r:id="rId2"/>
              </a:rPr>
              <a:t>https://www.youtube.com/watch?v=IGQmdoK_ZfY</a:t>
            </a:r>
            <a:endParaRPr lang="en-US" sz="3200"/>
          </a:p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944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Sensation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  <a:solidFill>
            <a:srgbClr val="FFFF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Definition: signals and stimuli we pick up through our sense organs</a:t>
            </a:r>
          </a:p>
          <a:p>
            <a:pPr lvl="1" eaLnBrk="1" hangingPunct="1"/>
            <a:r>
              <a:rPr lang="en-US" b="1" dirty="0" smtClean="0">
                <a:latin typeface="Tahoma" pitchFamily="34" charset="0"/>
              </a:rPr>
              <a:t>Energy -- sound, light, heat, pressure,</a:t>
            </a:r>
          </a:p>
          <a:p>
            <a:pPr lvl="1" eaLnBrk="1" hangingPunct="1"/>
            <a:r>
              <a:rPr lang="en-US" b="1" dirty="0" smtClean="0">
                <a:latin typeface="Tahoma" pitchFamily="34" charset="0"/>
              </a:rPr>
              <a:t>Air and chemical molecules</a:t>
            </a:r>
          </a:p>
          <a:p>
            <a:pPr eaLnBrk="1" hangingPunct="1"/>
            <a:r>
              <a:rPr lang="en-US" b="1" dirty="0" smtClean="0"/>
              <a:t>Sensation differs from person to person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 Rounded MT Bold" pitchFamily="34" charset="0"/>
                <a:cs typeface="+mj-cs"/>
              </a:rPr>
              <a:t>Perceiving Distance and Depth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  <a:cs typeface="+mn-cs"/>
              </a:rPr>
              <a:t>Achieved with movement of </a:t>
            </a:r>
            <a:br>
              <a:rPr lang="en-US" sz="2800" dirty="0" smtClean="0">
                <a:latin typeface="Tahoma" pitchFamily="34" charset="0"/>
                <a:cs typeface="+mn-cs"/>
              </a:rPr>
            </a:br>
            <a:r>
              <a:rPr lang="en-US" sz="2800" dirty="0" smtClean="0">
                <a:latin typeface="Tahoma" pitchFamily="34" charset="0"/>
                <a:cs typeface="+mn-cs"/>
              </a:rPr>
              <a:t>eye muscles.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  <a:cs typeface="+mn-cs"/>
              </a:rPr>
              <a:t>Signals to tell you depth and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ahoma" pitchFamily="34" charset="0"/>
                <a:cs typeface="+mn-cs"/>
              </a:rPr>
              <a:t>distance: 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ahoma" pitchFamily="34" charset="0"/>
              </a:rPr>
              <a:t>Accommodation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ahoma" pitchFamily="34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ahoma" pitchFamily="34" charset="0"/>
              </a:rPr>
              <a:t>Convergence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ahoma" pitchFamily="34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ahoma" pitchFamily="34" charset="0"/>
              </a:rPr>
              <a:t>Binocular disparity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ahoma" pitchFamily="34" charset="0"/>
              <a:cs typeface="+mn-cs"/>
            </a:endParaRPr>
          </a:p>
        </p:txBody>
      </p:sp>
      <p:pic>
        <p:nvPicPr>
          <p:cNvPr id="36867" name="Picture 4" descr="[Diagram of the anatomy of the human eye.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657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721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Cues Based on Physiology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Accommodation – muscles surrounding the lens either tighten (to focus on close objects) or relax (to focus on distant objects</a:t>
            </a:r>
            <a:r>
              <a:rPr lang="en-US" dirty="0" smtClean="0">
                <a:cs typeface="+mn-cs"/>
              </a:rPr>
              <a:t>)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Convergence – each eye rotates inward to see closer objects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Binocular </a:t>
            </a:r>
            <a:r>
              <a:rPr lang="en-US" dirty="0" smtClean="0">
                <a:cs typeface="+mn-cs"/>
              </a:rPr>
              <a:t>Disparity – the difference between the two retinal images of an object provides distance cues</a:t>
            </a:r>
          </a:p>
        </p:txBody>
      </p:sp>
    </p:spTree>
    <p:extLst>
      <p:ext uri="{BB962C8B-B14F-4D97-AF65-F5344CB8AC3E}">
        <p14:creationId xmlns:p14="http://schemas.microsoft.com/office/powerpoint/2010/main" val="248230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52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Arial Rounded MT Bold" pitchFamily="34" charset="0"/>
                <a:cs typeface="+mj-cs"/>
              </a:rPr>
              <a:t>Texture gradient= the amount of detail perceived in an object.</a:t>
            </a:r>
            <a:br>
              <a:rPr lang="en-US" sz="3200" dirty="0" smtClean="0">
                <a:latin typeface="Arial Rounded MT Bold" pitchFamily="34" charset="0"/>
                <a:cs typeface="+mj-cs"/>
              </a:rPr>
            </a:br>
            <a:endParaRPr lang="en-US" sz="3200" dirty="0" smtClean="0">
              <a:latin typeface="Arial Rounded MT Bold" pitchFamily="34" charset="0"/>
              <a:cs typeface="+mj-cs"/>
            </a:endParaRPr>
          </a:p>
        </p:txBody>
      </p:sp>
      <p:pic>
        <p:nvPicPr>
          <p:cNvPr id="38914" name="Picture 4" descr="http://images.encarta.msn.com/xrefmedia/sharemed/targets/images/pho/t629/T62904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7063"/>
            <a:ext cx="6354763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874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554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dirty="0" smtClean="0">
                <a:latin typeface="Arial Rounded MT Bold" pitchFamily="34" charset="0"/>
                <a:cs typeface="+mj-cs"/>
              </a:rPr>
              <a:t>Linear perspective</a:t>
            </a:r>
            <a:r>
              <a:rPr lang="en-US" sz="3800" dirty="0">
                <a:latin typeface="Arial Rounded MT Bold" pitchFamily="34" charset="0"/>
                <a:cs typeface="+mj-cs"/>
              </a:rPr>
              <a:t>= the farther away objects are, the closer together they </a:t>
            </a:r>
            <a:r>
              <a:rPr lang="en-US" sz="3800" dirty="0" smtClean="0">
                <a:latin typeface="Arial Rounded MT Bold" pitchFamily="34" charset="0"/>
                <a:cs typeface="+mj-cs"/>
              </a:rPr>
              <a:t>appear</a:t>
            </a:r>
            <a:endParaRPr lang="en-US" dirty="0" smtClean="0">
              <a:latin typeface="Tahoma" pitchFamily="34" charset="0"/>
              <a:cs typeface="+mj-cs"/>
            </a:endParaRPr>
          </a:p>
        </p:txBody>
      </p:sp>
      <p:pic>
        <p:nvPicPr>
          <p:cNvPr id="39938" name="Picture 7" descr="http://www.mhhe.com/socscience/intro/ibank/ibank/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4075" r="3703" b="4445"/>
          <a:stretch>
            <a:fillRect/>
          </a:stretch>
        </p:blipFill>
        <p:spPr bwMode="auto">
          <a:xfrm>
            <a:off x="533400" y="2297113"/>
            <a:ext cx="81534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59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533400"/>
            <a:ext cx="3810000" cy="2971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latin typeface="Arial Rounded MT Bold" pitchFamily="34" charset="0"/>
                <a:cs typeface="+mj-cs"/>
              </a:rPr>
              <a:t>Size – using standards on familiar objects to determine distance</a:t>
            </a:r>
          </a:p>
        </p:txBody>
      </p:sp>
      <p:grpSp>
        <p:nvGrpSpPr>
          <p:cNvPr id="40962" name="Group 7"/>
          <p:cNvGrpSpPr>
            <a:grpSpLocks/>
          </p:cNvGrpSpPr>
          <p:nvPr/>
        </p:nvGrpSpPr>
        <p:grpSpPr bwMode="auto">
          <a:xfrm>
            <a:off x="320675" y="2320925"/>
            <a:ext cx="8504238" cy="2165350"/>
            <a:chOff x="0" y="996"/>
            <a:chExt cx="5357" cy="1364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996"/>
              <a:ext cx="3488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0" y="996"/>
              <a:ext cx="5357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3600"/>
                <a:t> </a:t>
              </a:r>
              <a:r>
                <a:rPr lang="en-US"/>
                <a:t>                                              </a:t>
              </a:r>
            </a:p>
          </p:txBody>
        </p:sp>
      </p:grpSp>
      <p:pic>
        <p:nvPicPr>
          <p:cNvPr id="40963" name="Picture 9" descr="http://courseweb.stthomas.edu/ENGR298/Person%20of%20the%20Day/100_2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80377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235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905000" y="2286000"/>
            <a:ext cx="52578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View Ball and Shadow clip</a:t>
            </a:r>
          </a:p>
          <a:p>
            <a:pPr algn="ctr" eaLnBrk="1" hangingPunct="1"/>
            <a:endParaRPr lang="en-US" sz="3200" dirty="0"/>
          </a:p>
          <a:p>
            <a:pPr algn="ctr" eaLnBrk="1" hangingPunct="1"/>
            <a:r>
              <a:rPr lang="en-US" sz="3200" dirty="0">
                <a:hlinkClick r:id="rId2"/>
              </a:rPr>
              <a:t>http://www.weirdoptics.com/ball-shadow-illusion/</a:t>
            </a:r>
            <a:endParaRPr lang="en-US" sz="3200" dirty="0"/>
          </a:p>
          <a:p>
            <a:pPr algn="ctr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408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Optical illusions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933700"/>
          </a:xfrm>
          <a:solidFill>
            <a:srgbClr val="FFFFFF">
              <a:alpha val="52940"/>
            </a:srgbClr>
          </a:solidFill>
        </p:spPr>
        <p:txBody>
          <a:bodyPr/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Mistakes in perception</a:t>
            </a:r>
          </a:p>
          <a:p>
            <a:pPr eaLnBrk="1" hangingPunct="1"/>
            <a:r>
              <a:rPr lang="en-US" smtClean="0">
                <a:latin typeface="Gill Sans MT" pitchFamily="34" charset="0"/>
              </a:rPr>
              <a:t>Practical purposes= clothing, TV/movies, Ads, etc.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ebaumsworld.com/images/verticle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3" y="1143000"/>
            <a:ext cx="341788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5638800"/>
            <a:ext cx="739140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ahoma" pitchFamily="34" charset="0"/>
                <a:cs typeface="Tahoma" pitchFamily="34" charset="0"/>
              </a:rPr>
              <a:t>Is the middle line longer in the image on the left or on the right?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"/>
          <p:cNvGrpSpPr>
            <a:grpSpLocks/>
          </p:cNvGrpSpPr>
          <p:nvPr/>
        </p:nvGrpSpPr>
        <p:grpSpPr bwMode="auto">
          <a:xfrm>
            <a:off x="1223963" y="1974850"/>
            <a:ext cx="6697662" cy="2909888"/>
            <a:chOff x="0" y="0"/>
            <a:chExt cx="4219" cy="1833"/>
          </a:xfrm>
        </p:grpSpPr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219" cy="18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366" name="Group 5"/>
            <p:cNvGrpSpPr>
              <a:grpSpLocks/>
            </p:cNvGrpSpPr>
            <p:nvPr/>
          </p:nvGrpSpPr>
          <p:grpSpPr bwMode="auto">
            <a:xfrm>
              <a:off x="0" y="0"/>
              <a:ext cx="4219" cy="1833"/>
              <a:chOff x="0" y="1530"/>
              <a:chExt cx="4219" cy="1833"/>
            </a:xfrm>
          </p:grpSpPr>
          <p:sp>
            <p:nvSpPr>
              <p:cNvPr id="15367" name="Rectangle 2"/>
              <p:cNvSpPr>
                <a:spLocks noChangeArrowheads="1"/>
              </p:cNvSpPr>
              <p:nvPr/>
            </p:nvSpPr>
            <p:spPr bwMode="auto">
              <a:xfrm>
                <a:off x="0" y="1530"/>
                <a:ext cx="4219" cy="15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68" name="Rectangle 3"/>
              <p:cNvSpPr>
                <a:spLocks noChangeArrowheads="1"/>
              </p:cNvSpPr>
              <p:nvPr/>
            </p:nvSpPr>
            <p:spPr bwMode="auto">
              <a:xfrm>
                <a:off x="0" y="1530"/>
                <a:ext cx="3076" cy="18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>
                    <a:solidFill>
                      <a:srgbClr val="CCCCCC"/>
                    </a:solidFill>
                    <a:cs typeface="Arial" charset="0"/>
                  </a:rPr>
                  <a:t>  </a:t>
                </a:r>
                <a:r>
                  <a:rPr lang="en-US" sz="16700">
                    <a:solidFill>
                      <a:srgbClr val="CCCCCC"/>
                    </a:solidFill>
                    <a:cs typeface="Arial" charset="0"/>
                  </a:rPr>
                  <a:t> </a:t>
                </a:r>
                <a:r>
                  <a:rPr lang="en-US" sz="900">
                    <a:solidFill>
                      <a:srgbClr val="CCCCCC"/>
                    </a:solidFill>
                    <a:cs typeface="Arial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  <a:p>
                <a:pPr eaLnBrk="0" hangingPunct="0"/>
                <a:endParaRPr lang="en-US" sz="900">
                  <a:solidFill>
                    <a:srgbClr val="CCCCCC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15363" name="Picture 4" descr="http://www.ebaumsworld.com/images/f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46640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981200" y="5657850"/>
            <a:ext cx="662940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ill Sans MT" pitchFamily="34" charset="0"/>
              </a:rPr>
              <a:t>How many legs does this shape have?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lephant optical illusion j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143000" y="5638800"/>
            <a:ext cx="640080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ahoma" pitchFamily="34" charset="0"/>
                <a:cs typeface="Tahoma" pitchFamily="34" charset="0"/>
              </a:rPr>
              <a:t>How many legs does this elephant have?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Sensation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  <a:solidFill>
            <a:srgbClr val="FFFF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Primary systems: vision, touch &amp; hearing</a:t>
            </a:r>
          </a:p>
          <a:p>
            <a:pPr eaLnBrk="1" hangingPunct="1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Secondary: smell, taste,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kinesthetic (movement),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estibular (sense of balance)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olopticalillusions.com/illusions/circlestraightli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762000"/>
            <a:ext cx="321786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66800" y="5562600"/>
            <a:ext cx="731520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ea typeface="MV Boli" pitchFamily="2" charset="0"/>
                <a:cs typeface="MV Boli" pitchFamily="2" charset="0"/>
              </a:rPr>
              <a:t>Need a volunteer to draw the shape the dark line makes on the 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other optical illusion for kids and ad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41525"/>
            <a:ext cx="3657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4953000"/>
            <a:ext cx="77724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300" dirty="0">
                <a:latin typeface="Papyrus" pitchFamily="66" charset="0"/>
              </a:rPr>
              <a:t>Which image has a larger center dot, image on the left or image on the right?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http://www.indianchild.com/images/illusio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788" y="931863"/>
            <a:ext cx="390842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his will make you thin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0"/>
            <a:ext cx="6207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ptic wav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89013"/>
            <a:ext cx="6858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ww.waynesthisandthat.com/images/three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0025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91400" cy="1524000"/>
          </a:xfrm>
          <a:solidFill>
            <a:srgbClr val="FFFFFF">
              <a:alpha val="43921"/>
            </a:srgbClr>
          </a:solidFill>
          <a:ln w="38100">
            <a:solidFill>
              <a:srgbClr val="6699FF"/>
            </a:solidFill>
          </a:ln>
        </p:spPr>
        <p:txBody>
          <a:bodyPr/>
          <a:lstStyle/>
          <a:p>
            <a:pPr eaLnBrk="1" hangingPunct="1"/>
            <a:r>
              <a:rPr lang="en-US" b="1" i="1" smtClean="0">
                <a:latin typeface="Gill Sans MT" pitchFamily="34" charset="0"/>
              </a:rPr>
              <a:t>Homework for the weekend!!</a:t>
            </a:r>
            <a:r>
              <a:rPr lang="en-US" sz="4000" i="1" smtClean="0">
                <a:latin typeface="Gill Sans MT" pitchFamily="34" charset="0"/>
              </a:rPr>
              <a:t/>
            </a:r>
            <a:br>
              <a:rPr lang="en-US" sz="4000" i="1" smtClean="0">
                <a:latin typeface="Gill Sans MT" pitchFamily="34" charset="0"/>
              </a:rPr>
            </a:br>
            <a:r>
              <a:rPr lang="en-US" b="1" smtClean="0">
                <a:latin typeface="Gill Sans MT" pitchFamily="34" charset="0"/>
                <a:sym typeface="Wingdings" pitchFamily="2" charset="2"/>
              </a:rPr>
              <a:t></a:t>
            </a:r>
            <a:endParaRPr lang="en-US" b="1" smtClean="0">
              <a:latin typeface="Gill Sans MT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solidFill>
            <a:srgbClr val="FFFFFF">
              <a:alpha val="39999"/>
            </a:srgbClr>
          </a:solidFill>
          <a:ln w="38100">
            <a:solidFill>
              <a:srgbClr val="6699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>
              <a:latin typeface="Gill Sans MT" pitchFamily="34" charset="0"/>
            </a:endParaRPr>
          </a:p>
          <a:p>
            <a:pPr eaLnBrk="1" hangingPunct="1"/>
            <a:r>
              <a:rPr lang="en-US" b="1" smtClean="0">
                <a:latin typeface="Gill Sans MT" pitchFamily="34" charset="0"/>
              </a:rPr>
              <a:t>Pay attention to your dreams over the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Gill Sans MT" pitchFamily="34" charset="0"/>
              </a:rPr>
              <a:t>weekend, we’ll be using them for some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Gill Sans MT" pitchFamily="34" charset="0"/>
              </a:rPr>
              <a:t>research next week.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Sensory receptors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  <a:solidFill>
            <a:srgbClr val="FFFF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 changes in energy</a:t>
            </a:r>
          </a:p>
          <a:p>
            <a:pPr lvl="1" eaLnBrk="1" hangingPunct="1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Stimuli must break the “threshold”</a:t>
            </a:r>
          </a:p>
          <a:p>
            <a:pPr eaLnBrk="1" hangingPunct="1"/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Constant level of stimulation = adaptation &amp; overstimulation</a:t>
            </a:r>
          </a:p>
          <a:p>
            <a:pPr lvl="1" eaLnBrk="1" hangingPunct="1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(are you wearing socks?)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Perception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  <a:solidFill>
            <a:srgbClr val="FFFF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Definition: organizing the information we have received from the senses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3076" name="Picture 2" descr="C:\Documents and Settings\foremankeleigh.MCHS.018\Local Settings\Temporary Internet Files\Content.IE5\FVAKWROK\MCj04326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Perception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  <a:solidFill>
            <a:srgbClr val="FFFF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</a:rPr>
              <a:t>Can perceive what is not there </a:t>
            </a:r>
          </a:p>
          <a:p>
            <a:pPr lvl="1" eaLnBrk="1" hangingPunct="1"/>
            <a:r>
              <a:rPr lang="en-US" b="1" dirty="0" smtClean="0">
                <a:latin typeface="Tahoma" pitchFamily="34" charset="0"/>
              </a:rPr>
              <a:t>Your mind fills in the blank</a:t>
            </a:r>
          </a:p>
          <a:p>
            <a:pPr lvl="1" eaLnBrk="1" hangingPunct="1"/>
            <a:r>
              <a:rPr lang="en-US" b="1" dirty="0" smtClean="0">
                <a:latin typeface="Tahoma" pitchFamily="34" charset="0"/>
              </a:rPr>
              <a:t>i.e. dreams	</a:t>
            </a:r>
          </a:p>
          <a:p>
            <a:pPr eaLnBrk="1" hangingPunct="1"/>
            <a:r>
              <a:rPr lang="en-US" b="1" dirty="0" smtClean="0">
                <a:latin typeface="Tahoma" pitchFamily="34" charset="0"/>
              </a:rPr>
              <a:t>Expectations = perception</a:t>
            </a:r>
          </a:p>
          <a:p>
            <a:pPr eaLnBrk="1" hangingPunct="1"/>
            <a:r>
              <a:rPr lang="en-US" b="1" dirty="0" smtClean="0">
                <a:latin typeface="Tahoma" pitchFamily="34" charset="0"/>
              </a:rPr>
              <a:t>Subliminal messages</a:t>
            </a:r>
          </a:p>
          <a:p>
            <a:pPr eaLnBrk="1" hangingPunct="1"/>
            <a:endParaRPr lang="en-US" b="1" dirty="0" smtClean="0">
              <a:latin typeface="Tahoma" pitchFamily="34" charset="0"/>
            </a:endParaRP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4100" name="Picture 2" descr="C:\Documents and Settings\foremankeleigh.MCHS.018\Local Settings\Temporary Internet Files\Content.IE5\FVAKWROK\MCj04326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Perception Patterns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6482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Proximity= we group objects that are close together    </a:t>
            </a:r>
          </a:p>
          <a:p>
            <a:pPr lvl="3" eaLnBrk="1" hangingPunct="1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*&amp;*           $ * &amp;      			@   #   $</a:t>
            </a:r>
          </a:p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Similarity= we group  objects that resemble each other     </a:t>
            </a:r>
          </a:p>
          <a:p>
            <a:pPr lvl="3" eaLnBrk="1" hangingPunct="1">
              <a:buFontTx/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&amp;&amp;&amp;&amp;&amp;&amp;        					                                $$$$$$$$		</a:t>
            </a:r>
          </a:p>
          <a:p>
            <a:pPr lvl="3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OOOOOO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Closure= our brains fill in gap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 Up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Relies on specific, detailed info elements from sensory receptors that are integrated and assembled into a whole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Top Down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Guided by knowledge, expectations, and other psychological factors.</a:t>
            </a:r>
          </a:p>
          <a:p>
            <a:pPr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u="sng" dirty="0"/>
              <a:t>Schema:</a:t>
            </a:r>
            <a:r>
              <a:rPr lang="en-US" dirty="0"/>
              <a:t> </a:t>
            </a:r>
            <a:r>
              <a:rPr lang="en-US" dirty="0" smtClean="0"/>
              <a:t>categories/groupings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can bias our perception leading to a </a:t>
            </a:r>
            <a:r>
              <a:rPr lang="en-US" i="1" dirty="0"/>
              <a:t>perceptual set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5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73050"/>
            <a:ext cx="3962400" cy="5853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XXXXXXXXXXXX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XXXXXXXXX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XXXXXXXXXXXX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622</Words>
  <Application>Microsoft Macintosh PowerPoint</Application>
  <PresentationFormat>On-screen Show (4:3)</PresentationFormat>
  <Paragraphs>125</Paragraphs>
  <Slides>36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Sensation and Perception</vt:lpstr>
      <vt:lpstr>Sensation</vt:lpstr>
      <vt:lpstr>Sensation</vt:lpstr>
      <vt:lpstr>Sensory receptors</vt:lpstr>
      <vt:lpstr>Perception</vt:lpstr>
      <vt:lpstr>Perception</vt:lpstr>
      <vt:lpstr>Perception Patterns</vt:lpstr>
      <vt:lpstr>Gestalt</vt:lpstr>
      <vt:lpstr>PowerPoint Presentation</vt:lpstr>
      <vt:lpstr>PowerPoint Presentation</vt:lpstr>
      <vt:lpstr>Biases in perception   Activity 5.13 Activity 5.18</vt:lpstr>
      <vt:lpstr>PowerPoint Presentation</vt:lpstr>
      <vt:lpstr>PowerPoint Presentation</vt:lpstr>
      <vt:lpstr>Culture and Perception</vt:lpstr>
      <vt:lpstr>Subliminal Perceptions</vt:lpstr>
      <vt:lpstr>PowerPoint Presentation</vt:lpstr>
      <vt:lpstr>Attention</vt:lpstr>
      <vt:lpstr>Attention of Individuals</vt:lpstr>
      <vt:lpstr>PowerPoint Presentation</vt:lpstr>
      <vt:lpstr>Perceiving Distance and Depth</vt:lpstr>
      <vt:lpstr>Cues Based on Physiology</vt:lpstr>
      <vt:lpstr>Texture gradient= the amount of detail perceived in an object. </vt:lpstr>
      <vt:lpstr>Linear perspective= the farther away objects are, the closer together they appear</vt:lpstr>
      <vt:lpstr>Size – using standards on familiar objects to determine distance</vt:lpstr>
      <vt:lpstr>PowerPoint Presentation</vt:lpstr>
      <vt:lpstr>Optical illusions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for the weekend!! </vt:lpstr>
    </vt:vector>
  </TitlesOfParts>
  <Company>Foreman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as a Sensory Organ</dc:title>
  <dc:creator>Keleigh Foreman</dc:creator>
  <cp:lastModifiedBy>K F</cp:lastModifiedBy>
  <cp:revision>14</cp:revision>
  <dcterms:created xsi:type="dcterms:W3CDTF">2010-02-12T15:02:13Z</dcterms:created>
  <dcterms:modified xsi:type="dcterms:W3CDTF">2016-10-12T17:15:19Z</dcterms:modified>
</cp:coreProperties>
</file>